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8" r:id="rId2"/>
    <p:sldId id="256" r:id="rId3"/>
    <p:sldId id="324" r:id="rId4"/>
    <p:sldId id="261" r:id="rId5"/>
    <p:sldId id="289" r:id="rId6"/>
    <p:sldId id="305" r:id="rId7"/>
    <p:sldId id="308" r:id="rId8"/>
    <p:sldId id="312" r:id="rId9"/>
    <p:sldId id="313" r:id="rId10"/>
    <p:sldId id="325" r:id="rId11"/>
    <p:sldId id="314" r:id="rId12"/>
    <p:sldId id="319" r:id="rId13"/>
    <p:sldId id="320" r:id="rId14"/>
    <p:sldId id="321" r:id="rId15"/>
    <p:sldId id="326" r:id="rId16"/>
    <p:sldId id="327" r:id="rId17"/>
    <p:sldId id="304" r:id="rId18"/>
    <p:sldId id="322" r:id="rId1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5" autoAdjust="0"/>
    <p:restoredTop sz="94660"/>
  </p:normalViewPr>
  <p:slideViewPr>
    <p:cSldViewPr>
      <p:cViewPr varScale="1">
        <p:scale>
          <a:sx n="73" d="100"/>
          <a:sy n="73" d="100"/>
        </p:scale>
        <p:origin x="-153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A60E92F0-2AA4-4DED-845D-E8C059D02EAA}" type="datetimeFigureOut">
              <a:rPr lang="en-US" smtClean="0"/>
              <a:pPr/>
              <a:t>4/18/2014</a:t>
            </a:fld>
            <a:endParaRPr lang="en-US" dirty="0"/>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B80779F5-9CA6-4D4B-B35E-43D6F6BDFB2B}"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84D7B5C9-D6C2-4916-ACDF-1934915377B8}" type="datetimeFigureOut">
              <a:rPr lang="en-US" smtClean="0"/>
              <a:pPr/>
              <a:t>4/18/2014</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0EFD1385-6EEB-4A65-AFB0-D7D2975F7D5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a public law that was put into place beginning with architecture. For</a:t>
            </a:r>
            <a:r>
              <a:rPr lang="en-US" baseline="0" dirty="0" smtClean="0"/>
              <a:t> example:  curb cuts, automatic doors, closed captioning.</a:t>
            </a:r>
            <a:endParaRPr lang="en-US" dirty="0" smtClean="0"/>
          </a:p>
          <a:p>
            <a:endParaRPr lang="en-US" dirty="0"/>
          </a:p>
        </p:txBody>
      </p:sp>
      <p:sp>
        <p:nvSpPr>
          <p:cNvPr id="4" name="Slide Number Placeholder 3"/>
          <p:cNvSpPr>
            <a:spLocks noGrp="1"/>
          </p:cNvSpPr>
          <p:nvPr>
            <p:ph type="sldNum" sz="quarter" idx="10"/>
          </p:nvPr>
        </p:nvSpPr>
        <p:spPr/>
        <p:txBody>
          <a:bodyPr/>
          <a:lstStyle/>
          <a:p>
            <a:fld id="{0EFD1385-6EEB-4A65-AFB0-D7D2975F7D55}"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FD1385-6EEB-4A65-AFB0-D7D2975F7D55}"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F83D92EA-1FE8-4595-A88B-BDFC9699DACA}" type="slidenum">
              <a:rPr lang="en-US"/>
              <a:pPr/>
              <a:t>5</a:t>
            </a:fld>
            <a:endParaRPr lang="en-US" dirty="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p:spPr>
        <p:txBody>
          <a:bodyPr/>
          <a:lstStyle/>
          <a:p>
            <a:r>
              <a:rPr lang="en-US" dirty="0" smtClean="0"/>
              <a:t>Teachers look at instruction through content process and product.  My view of UDL and instruction blends the two.  We look at this slide, we see that through instruction we are looking at multiple choices of process and product.  We do not have multiple choices of contents because we are told what curriculum we will be teaching.</a:t>
            </a:r>
          </a:p>
          <a:p>
            <a:endParaRPr lang="en-US" dirty="0" smtClean="0"/>
          </a:p>
          <a:p>
            <a:r>
              <a:rPr lang="en-US" dirty="0" smtClean="0"/>
              <a:t>With regard to UDL we are looking at multiple means of representation how we teach the information where the process,  Multiple means of engagement, and multiple means of expression or product. </a:t>
            </a:r>
          </a:p>
          <a:p>
            <a:endParaRPr lang="en-US" dirty="0" smtClean="0"/>
          </a:p>
          <a:p>
            <a:r>
              <a:rPr lang="en-US" dirty="0" smtClean="0"/>
              <a:t>Thinking about what we have been doing and enhancing</a:t>
            </a:r>
          </a:p>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w="9525"/>
        </p:spPr>
        <p:txBody>
          <a:bodyPr lIns="92285" tIns="46143" rIns="92285" bIns="46143"/>
          <a:lstStyle/>
          <a:p>
            <a:pPr eaLnBrk="1" hangingPunct="1">
              <a:spcBef>
                <a:spcPct val="0"/>
              </a:spcBef>
            </a:pPr>
            <a:r>
              <a:rPr lang="en-US" dirty="0" smtClean="0"/>
              <a:t>This slide makes a direct connection between the three principles of UDL and their connection to wear students and learning.</a:t>
            </a:r>
          </a:p>
          <a:p>
            <a:pPr eaLnBrk="1" hangingPunct="1">
              <a:spcBef>
                <a:spcPct val="0"/>
              </a:spcBef>
            </a:pPr>
            <a:r>
              <a:rPr lang="en-US" dirty="0" smtClean="0"/>
              <a:t>The multiple means of engagement is a differentiation.</a:t>
            </a:r>
            <a:r>
              <a:rPr lang="en-US" baseline="0" dirty="0" smtClean="0"/>
              <a:t>  It is more choices in projects with keeping their interests in mind.  </a:t>
            </a:r>
          </a:p>
          <a:p>
            <a:pPr eaLnBrk="1" hangingPunct="1">
              <a:spcBef>
                <a:spcPct val="0"/>
              </a:spcBef>
            </a:pPr>
            <a:r>
              <a:rPr lang="en-US" baseline="0" dirty="0" smtClean="0"/>
              <a:t>Real life connections</a:t>
            </a:r>
            <a:endParaRPr lang="en-US" dirty="0" smtClean="0"/>
          </a:p>
          <a:p>
            <a:pPr eaLnBrk="1" hangingPunct="1">
              <a:spcBef>
                <a:spcPct val="0"/>
              </a:spcBef>
            </a:pPr>
            <a:endParaRPr lang="en-US" dirty="0" smtClean="0"/>
          </a:p>
          <a:p>
            <a:pPr eaLnBrk="1" hangingPunct="1">
              <a:spcBef>
                <a:spcPct val="0"/>
              </a:spcBef>
            </a:pPr>
            <a:r>
              <a:rPr lang="en-US" dirty="0" smtClean="0"/>
              <a:t>Note that this sequence that cast uses its representation, expression, engagement.  I have switched around engagement and expression.  I believe that engagement is actually a component to representation or process as well as expression.  Representation</a:t>
            </a:r>
            <a:r>
              <a:rPr lang="en-US" baseline="0" dirty="0" smtClean="0"/>
              <a:t> – different sensory and modalities how the students organize information mentally.  It is making sense of information while accessing their background knowledge.  Assistive technologies!  Engagement – create a classroom that is nonthreatening. </a:t>
            </a:r>
            <a:endParaRPr lang="en-US" dirty="0" smtClean="0"/>
          </a:p>
        </p:txBody>
      </p:sp>
      <p:sp>
        <p:nvSpPr>
          <p:cNvPr id="38916" name="Slide Number Placeholder 3"/>
          <p:cNvSpPr txBox="1">
            <a:spLocks noGrp="1"/>
          </p:cNvSpPr>
          <p:nvPr/>
        </p:nvSpPr>
        <p:spPr bwMode="auto">
          <a:xfrm>
            <a:off x="3884028" y="8829675"/>
            <a:ext cx="2972421" cy="465138"/>
          </a:xfrm>
          <a:prstGeom prst="rect">
            <a:avLst/>
          </a:prstGeom>
          <a:noFill/>
          <a:ln w="9525">
            <a:noFill/>
            <a:miter lim="800000"/>
            <a:headEnd/>
            <a:tailEnd/>
          </a:ln>
        </p:spPr>
        <p:txBody>
          <a:bodyPr lIns="92285" tIns="46143" rIns="92285" bIns="46143" anchor="b"/>
          <a:lstStyle/>
          <a:p>
            <a:pPr algn="r" eaLnBrk="0" hangingPunct="0"/>
            <a:fld id="{AA0BD5A3-9FE2-428C-A629-F291A3DC7154}" type="slidenum">
              <a:rPr lang="en-US" sz="1200">
                <a:latin typeface="Calibri" pitchFamily="34" charset="0"/>
              </a:rPr>
              <a:pPr algn="r" eaLnBrk="0" hangingPunct="0"/>
              <a:t>11</a:t>
            </a:fld>
            <a:endParaRPr lang="en-US" sz="1200" dirty="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p:spPr>
        <p:txBody>
          <a:bodyPr/>
          <a:lstStyle/>
          <a:p>
            <a:r>
              <a:rPr lang="en-US" dirty="0" smtClean="0"/>
              <a:t>The first principle of UDL is multiple means of representation.  This refers to the ways in which we presented the information to be learned, the process of instruction.</a:t>
            </a:r>
          </a:p>
          <a:p>
            <a:endParaRPr lang="en-US" dirty="0" smtClean="0"/>
          </a:p>
          <a:p>
            <a:r>
              <a:rPr lang="en-US" dirty="0" smtClean="0"/>
              <a:t>Ask the participants to think about a lesson they will be giving in the near future.  Ask them to share the different ways in which they prevent the information. </a:t>
            </a:r>
          </a:p>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w="9525"/>
        </p:spPr>
        <p:txBody>
          <a:bodyPr/>
          <a:lstStyle/>
          <a:p>
            <a:pPr eaLnBrk="1" hangingPunct="1"/>
            <a:r>
              <a:rPr lang="en-US" dirty="0" smtClean="0"/>
              <a:t>The third principle of UDL is multiple means of expression.  This refers to all of the ways that our students demonstrate that they get the knowledge that they get the information that they are learning.</a:t>
            </a:r>
          </a:p>
          <a:p>
            <a:pPr eaLnBrk="1" hangingPunct="1"/>
            <a:endParaRPr lang="en-US" dirty="0" smtClean="0"/>
          </a:p>
          <a:p>
            <a:pPr eaLnBrk="1" hangingPunct="1"/>
            <a:r>
              <a:rPr lang="en-US" dirty="0" smtClean="0"/>
              <a:t>Ask the audience to share about the different ways that they have their students demonstrate new knowledge. “provides flexibility in the ways students respond or demonstrate knowledge and skills</a:t>
            </a:r>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w="9525"/>
        </p:spPr>
        <p:txBody>
          <a:bodyPr/>
          <a:lstStyle/>
          <a:p>
            <a:r>
              <a:rPr lang="en-US" dirty="0" smtClean="0"/>
              <a:t>The second principle of UDL is engagement.  This is just what it sounds like.  This is how we capture and sustained the attention of our audience.</a:t>
            </a:r>
          </a:p>
          <a:p>
            <a:endParaRPr lang="en-US" dirty="0" smtClean="0"/>
          </a:p>
          <a:p>
            <a:r>
              <a:rPr lang="en-US" dirty="0" smtClean="0"/>
              <a:t>Ask the audience to share out the ways in which they engage their students.  This can be ways they group the students, present information or any other form of engagement.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70638-1D8B-4CD4-A850-25AD92C7471A}" type="datetimeFigureOut">
              <a:rPr lang="en-US" smtClean="0"/>
              <a:pPr/>
              <a:t>4/18/2014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30EF8F-02A8-4724-8273-C0724EC149F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D70638-1D8B-4CD4-A850-25AD92C7471A}" type="datetimeFigureOut">
              <a:rPr lang="en-US" smtClean="0"/>
              <a:pPr/>
              <a:t>4/18/2014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30EF8F-02A8-4724-8273-C0724EC149F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latin typeface="Perpetua" pitchFamily="18" charset="0"/>
              </a:rPr>
              <a:t>UDL…What the heck? </a:t>
            </a:r>
          </a:p>
        </p:txBody>
      </p:sp>
      <p:sp>
        <p:nvSpPr>
          <p:cNvPr id="3" name="Content Placeholder 2"/>
          <p:cNvSpPr>
            <a:spLocks noGrp="1"/>
          </p:cNvSpPr>
          <p:nvPr>
            <p:ph idx="1"/>
          </p:nvPr>
        </p:nvSpPr>
        <p:spPr/>
        <p:txBody>
          <a:bodyPr/>
          <a:lstStyle/>
          <a:p>
            <a:r>
              <a:rPr lang="en-US" sz="4400" u="sng" dirty="0" smtClean="0">
                <a:latin typeface="Perpetua" pitchFamily="18" charset="0"/>
              </a:rPr>
              <a:t>U</a:t>
            </a:r>
            <a:r>
              <a:rPr lang="en-US" sz="4400" dirty="0" smtClean="0">
                <a:latin typeface="Perpetua" pitchFamily="18" charset="0"/>
              </a:rPr>
              <a:t>mm… </a:t>
            </a:r>
            <a:r>
              <a:rPr lang="en-US" sz="4400" u="sng" dirty="0" smtClean="0">
                <a:latin typeface="Perpetua" pitchFamily="18" charset="0"/>
              </a:rPr>
              <a:t>D</a:t>
            </a:r>
            <a:r>
              <a:rPr lang="en-US" sz="4400" dirty="0" smtClean="0">
                <a:latin typeface="Perpetua" pitchFamily="18" charset="0"/>
              </a:rPr>
              <a:t>one </a:t>
            </a:r>
            <a:r>
              <a:rPr lang="en-US" sz="4400" u="sng" dirty="0" smtClean="0">
                <a:latin typeface="Perpetua" pitchFamily="18" charset="0"/>
              </a:rPr>
              <a:t>L</a:t>
            </a:r>
            <a:r>
              <a:rPr lang="en-US" sz="4400" dirty="0" smtClean="0">
                <a:latin typeface="Perpetua" pitchFamily="18" charset="0"/>
              </a:rPr>
              <a:t>istening! </a:t>
            </a:r>
          </a:p>
          <a:p>
            <a:r>
              <a:rPr lang="en-US" sz="4400" u="sng" dirty="0" smtClean="0">
                <a:latin typeface="Perpetua" pitchFamily="18" charset="0"/>
              </a:rPr>
              <a:t>U</a:t>
            </a:r>
            <a:r>
              <a:rPr lang="en-US" sz="4400" dirty="0" smtClean="0">
                <a:latin typeface="Perpetua" pitchFamily="18" charset="0"/>
              </a:rPr>
              <a:t>h </a:t>
            </a:r>
            <a:r>
              <a:rPr lang="en-US" sz="4400" u="sng" dirty="0" smtClean="0">
                <a:latin typeface="Perpetua" pitchFamily="18" charset="0"/>
              </a:rPr>
              <a:t>D</a:t>
            </a:r>
            <a:r>
              <a:rPr lang="en-US" sz="4400" dirty="0" smtClean="0">
                <a:latin typeface="Perpetua" pitchFamily="18" charset="0"/>
              </a:rPr>
              <a:t>ude </a:t>
            </a:r>
            <a:r>
              <a:rPr lang="en-US" sz="4400" u="sng" dirty="0" smtClean="0">
                <a:latin typeface="Perpetua" pitchFamily="18" charset="0"/>
              </a:rPr>
              <a:t>L</a:t>
            </a:r>
            <a:r>
              <a:rPr lang="en-US" sz="4400" dirty="0" smtClean="0">
                <a:latin typeface="Perpetua" pitchFamily="18" charset="0"/>
              </a:rPr>
              <a:t>ike…</a:t>
            </a:r>
          </a:p>
          <a:p>
            <a:r>
              <a:rPr lang="en-US" sz="4400" u="sng" dirty="0" smtClean="0">
                <a:latin typeface="Perpetua" pitchFamily="18" charset="0"/>
              </a:rPr>
              <a:t>U</a:t>
            </a:r>
            <a:r>
              <a:rPr lang="en-US" sz="4400" dirty="0" smtClean="0">
                <a:latin typeface="Perpetua" pitchFamily="18" charset="0"/>
              </a:rPr>
              <a:t>ntil (I) </a:t>
            </a:r>
            <a:r>
              <a:rPr lang="en-US" sz="4400" u="sng" dirty="0" smtClean="0">
                <a:latin typeface="Perpetua" pitchFamily="18" charset="0"/>
              </a:rPr>
              <a:t>D</a:t>
            </a:r>
            <a:r>
              <a:rPr lang="en-US" sz="4400" dirty="0" smtClean="0">
                <a:latin typeface="Perpetua" pitchFamily="18" charset="0"/>
              </a:rPr>
              <a:t>ie </a:t>
            </a:r>
            <a:r>
              <a:rPr lang="en-US" sz="4400" u="sng" dirty="0" smtClean="0">
                <a:latin typeface="Perpetua" pitchFamily="18" charset="0"/>
              </a:rPr>
              <a:t>L</a:t>
            </a:r>
            <a:r>
              <a:rPr lang="en-US" sz="4400" dirty="0" smtClean="0">
                <a:latin typeface="Perpetua" pitchFamily="18" charset="0"/>
              </a:rPr>
              <a:t>aughing</a:t>
            </a:r>
          </a:p>
          <a:p>
            <a:r>
              <a:rPr lang="en-US" sz="4400" u="sng" dirty="0" smtClean="0">
                <a:latin typeface="Perpetua" pitchFamily="18" charset="0"/>
              </a:rPr>
              <a:t>U</a:t>
            </a:r>
            <a:r>
              <a:rPr lang="en-US" sz="4400" dirty="0" smtClean="0">
                <a:latin typeface="Perpetua" pitchFamily="18" charset="0"/>
              </a:rPr>
              <a:t>h-nother </a:t>
            </a:r>
            <a:r>
              <a:rPr lang="en-US" sz="4400" u="sng" dirty="0" smtClean="0">
                <a:latin typeface="Perpetua" pitchFamily="18" charset="0"/>
              </a:rPr>
              <a:t>D</a:t>
            </a:r>
            <a:r>
              <a:rPr lang="en-US" sz="4400" dirty="0" smtClean="0">
                <a:latin typeface="Perpetua" pitchFamily="18" charset="0"/>
              </a:rPr>
              <a:t>amn </a:t>
            </a:r>
            <a:r>
              <a:rPr lang="en-US" sz="4400" u="sng" dirty="0" smtClean="0">
                <a:latin typeface="Perpetua" pitchFamily="18" charset="0"/>
              </a:rPr>
              <a:t>L</a:t>
            </a:r>
            <a:r>
              <a:rPr lang="en-US" sz="4400" dirty="0" smtClean="0">
                <a:latin typeface="Perpetua" pitchFamily="18" charset="0"/>
              </a:rPr>
              <a:t>ecture</a:t>
            </a:r>
          </a:p>
          <a:p>
            <a:endParaRPr lang="en-US" sz="4400" dirty="0" smtClean="0">
              <a:latin typeface="Perpetua" pitchFamily="18" charset="0"/>
            </a:endParaRPr>
          </a:p>
          <a:p>
            <a:endParaRPr lang="en-US" dirty="0" smtClean="0"/>
          </a:p>
          <a:p>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1143000" y="1828800"/>
            <a:ext cx="7772400" cy="685800"/>
          </a:xfrm>
          <a:prstGeom prst="rect">
            <a:avLst/>
          </a:prstGeom>
          <a:solidFill>
            <a:schemeClr val="accent1"/>
          </a:solidFill>
          <a:ln w="12700" algn="ctr">
            <a:solidFill>
              <a:schemeClr val="tx1"/>
            </a:solidFill>
            <a:round/>
            <a:headEnd type="none" w="sm" len="sm"/>
            <a:tailEnd type="none" w="sm" len="sm"/>
          </a:ln>
        </p:spPr>
        <p:txBody>
          <a:bodyPr/>
          <a:lstStyle/>
          <a:p>
            <a:pPr eaLnBrk="0" hangingPunct="0"/>
            <a:endParaRPr lang="en-US" dirty="0"/>
          </a:p>
        </p:txBody>
      </p:sp>
      <p:sp>
        <p:nvSpPr>
          <p:cNvPr id="17411" name="Rectangle 5"/>
          <p:cNvSpPr>
            <a:spLocks noGrp="1" noChangeArrowheads="1"/>
          </p:cNvSpPr>
          <p:nvPr>
            <p:ph sz="half" idx="4294967295"/>
          </p:nvPr>
        </p:nvSpPr>
        <p:spPr>
          <a:xfrm>
            <a:off x="990600" y="1905000"/>
            <a:ext cx="4040188" cy="3240088"/>
          </a:xfrm>
        </p:spPr>
        <p:txBody>
          <a:bodyPr>
            <a:normAutofit lnSpcReduction="10000"/>
          </a:bodyPr>
          <a:lstStyle/>
          <a:p>
            <a:pPr algn="ctr" eaLnBrk="1" hangingPunct="1">
              <a:buFont typeface="Monotype Sorts"/>
              <a:buNone/>
            </a:pPr>
            <a:r>
              <a:rPr lang="en-US" b="1" dirty="0" smtClean="0">
                <a:latin typeface="Perpetua" pitchFamily="18" charset="0"/>
              </a:rPr>
              <a:t>Instruction</a:t>
            </a:r>
          </a:p>
          <a:p>
            <a:pPr eaLnBrk="1" hangingPunct="1">
              <a:buFont typeface="Monotype Sorts"/>
              <a:buNone/>
            </a:pPr>
            <a:endParaRPr lang="en-US" sz="2400" b="1" dirty="0" smtClean="0">
              <a:latin typeface="Perpetua" pitchFamily="18" charset="0"/>
            </a:endParaRPr>
          </a:p>
          <a:p>
            <a:pPr eaLnBrk="1" hangingPunct="1"/>
            <a:r>
              <a:rPr lang="en-US" b="1" dirty="0" smtClean="0">
                <a:latin typeface="Perpetua" pitchFamily="18" charset="0"/>
              </a:rPr>
              <a:t>Multiple choices </a:t>
            </a:r>
          </a:p>
          <a:p>
            <a:pPr lvl="1" eaLnBrk="1" hangingPunct="1"/>
            <a:r>
              <a:rPr lang="en-US" sz="3200" b="1" dirty="0" smtClean="0">
                <a:latin typeface="Perpetua" pitchFamily="18" charset="0"/>
              </a:rPr>
              <a:t>Content</a:t>
            </a:r>
          </a:p>
          <a:p>
            <a:pPr lvl="1" eaLnBrk="1" hangingPunct="1"/>
            <a:r>
              <a:rPr lang="en-US" sz="3200" b="1" dirty="0" smtClean="0">
                <a:latin typeface="Perpetua" pitchFamily="18" charset="0"/>
              </a:rPr>
              <a:t>Process</a:t>
            </a:r>
          </a:p>
          <a:p>
            <a:pPr lvl="1" eaLnBrk="1" hangingPunct="1"/>
            <a:r>
              <a:rPr lang="en-US" sz="3200" b="1" dirty="0" smtClean="0">
                <a:latin typeface="Perpetua" pitchFamily="18" charset="0"/>
              </a:rPr>
              <a:t>Product</a:t>
            </a:r>
          </a:p>
        </p:txBody>
      </p:sp>
      <p:sp>
        <p:nvSpPr>
          <p:cNvPr id="17412" name="Rectangle 6"/>
          <p:cNvSpPr>
            <a:spLocks noGrp="1" noChangeArrowheads="1"/>
          </p:cNvSpPr>
          <p:nvPr>
            <p:ph sz="half" idx="4294967295"/>
          </p:nvPr>
        </p:nvSpPr>
        <p:spPr>
          <a:xfrm>
            <a:off x="4191000" y="1905000"/>
            <a:ext cx="4684713" cy="3243263"/>
          </a:xfrm>
        </p:spPr>
        <p:txBody>
          <a:bodyPr>
            <a:normAutofit lnSpcReduction="10000"/>
          </a:bodyPr>
          <a:lstStyle/>
          <a:p>
            <a:pPr algn="ctr" eaLnBrk="1" hangingPunct="1">
              <a:buFont typeface="Monotype Sorts"/>
              <a:buNone/>
            </a:pPr>
            <a:r>
              <a:rPr lang="en-US" b="1" dirty="0" smtClean="0">
                <a:latin typeface="Perpetua" pitchFamily="18" charset="0"/>
              </a:rPr>
              <a:t>UDL</a:t>
            </a:r>
          </a:p>
          <a:p>
            <a:pPr algn="ctr" eaLnBrk="1" hangingPunct="1">
              <a:buFont typeface="Monotype Sorts"/>
              <a:buNone/>
            </a:pPr>
            <a:endParaRPr lang="en-US" sz="2400" b="1" dirty="0" smtClean="0">
              <a:latin typeface="Perpetua" pitchFamily="18" charset="0"/>
            </a:endParaRPr>
          </a:p>
          <a:p>
            <a:pPr lvl="1" eaLnBrk="1" hangingPunct="1">
              <a:buFont typeface="Wingdings" pitchFamily="2" charset="2"/>
              <a:buChar char="q"/>
            </a:pPr>
            <a:r>
              <a:rPr lang="en-US" b="1" dirty="0" smtClean="0">
                <a:latin typeface="Perpetua" pitchFamily="18" charset="0"/>
              </a:rPr>
              <a:t>Multiple means </a:t>
            </a:r>
          </a:p>
          <a:p>
            <a:pPr lvl="1" eaLnBrk="1" hangingPunct="1"/>
            <a:r>
              <a:rPr lang="en-US" sz="3200" b="1" dirty="0" smtClean="0">
                <a:latin typeface="Perpetua" pitchFamily="18" charset="0"/>
              </a:rPr>
              <a:t>Representation</a:t>
            </a:r>
          </a:p>
          <a:p>
            <a:pPr lvl="1" eaLnBrk="1" hangingPunct="1"/>
            <a:r>
              <a:rPr lang="en-US" sz="3200" b="1" dirty="0" smtClean="0">
                <a:latin typeface="Perpetua" pitchFamily="18" charset="0"/>
              </a:rPr>
              <a:t>Engagement</a:t>
            </a:r>
          </a:p>
          <a:p>
            <a:pPr lvl="1" eaLnBrk="1" hangingPunct="1"/>
            <a:r>
              <a:rPr lang="en-US" sz="3200" b="1" dirty="0" smtClean="0">
                <a:latin typeface="Perpetua" pitchFamily="18" charset="0"/>
              </a:rPr>
              <a:t>Expression </a:t>
            </a:r>
          </a:p>
        </p:txBody>
      </p:sp>
      <p:sp>
        <p:nvSpPr>
          <p:cNvPr id="6" name="Slide Number Placeholder 5"/>
          <p:cNvSpPr>
            <a:spLocks noGrp="1"/>
          </p:cNvSpPr>
          <p:nvPr>
            <p:ph type="sldNum" sz="quarter" idx="11"/>
          </p:nvPr>
        </p:nvSpPr>
        <p:spPr>
          <a:xfrm>
            <a:off x="8613775" y="6305550"/>
            <a:ext cx="457200" cy="476250"/>
          </a:xfrm>
        </p:spPr>
        <p:txBody>
          <a:bodyPr>
            <a:normAutofit/>
          </a:bodyPr>
          <a:lstStyle/>
          <a:p>
            <a:pPr algn="ctr">
              <a:defRPr/>
            </a:pPr>
            <a:fld id="{20A60681-2DAB-4563-AFBE-56E3B9B2E6A5}" type="slidenum">
              <a:rPr lang="en-US" b="1">
                <a:solidFill>
                  <a:schemeClr val="bg2">
                    <a:shade val="50000"/>
                    <a:satMod val="200000"/>
                  </a:schemeClr>
                </a:solidFill>
                <a:latin typeface="Helvetica" pitchFamily="34" charset="0"/>
              </a:rPr>
              <a:pPr algn="ctr">
                <a:defRPr/>
              </a:pPr>
              <a:t>10</a:t>
            </a:fld>
            <a:endParaRPr lang="en-US" b="1" dirty="0">
              <a:solidFill>
                <a:schemeClr val="bg2">
                  <a:shade val="50000"/>
                  <a:satMod val="200000"/>
                </a:schemeClr>
              </a:solidFill>
              <a:latin typeface="Helvetica" pitchFamily="34" charset="0"/>
            </a:endParaRPr>
          </a:p>
        </p:txBody>
      </p:sp>
      <p:sp>
        <p:nvSpPr>
          <p:cNvPr id="17414" name="Text Box 5"/>
          <p:cNvSpPr txBox="1">
            <a:spLocks noChangeArrowheads="1"/>
          </p:cNvSpPr>
          <p:nvPr/>
        </p:nvSpPr>
        <p:spPr bwMode="auto">
          <a:xfrm>
            <a:off x="1295400" y="609600"/>
            <a:ext cx="6910388" cy="954088"/>
          </a:xfrm>
          <a:prstGeom prst="rect">
            <a:avLst/>
          </a:prstGeom>
          <a:noFill/>
          <a:ln w="12700">
            <a:noFill/>
            <a:miter lim="800000"/>
            <a:headEnd type="none" w="sm" len="sm"/>
            <a:tailEnd type="none" w="sm" len="sm"/>
          </a:ln>
        </p:spPr>
        <p:txBody>
          <a:bodyPr wrap="none">
            <a:spAutoFit/>
          </a:bodyPr>
          <a:lstStyle/>
          <a:p>
            <a:pPr algn="ctr" eaLnBrk="0" hangingPunct="0"/>
            <a:r>
              <a:rPr lang="en-US" sz="2800" dirty="0">
                <a:latin typeface="Perpetua" pitchFamily="18" charset="0"/>
              </a:rPr>
              <a:t>Instruction &amp; Universal Design for Learning</a:t>
            </a:r>
          </a:p>
          <a:p>
            <a:pPr algn="ctr" eaLnBrk="0" hangingPunct="0"/>
            <a:r>
              <a:rPr lang="en-US" sz="2800" dirty="0">
                <a:latin typeface="Perpetua" pitchFamily="18" charset="0"/>
              </a:rPr>
              <a:t>Blending, Collaboration, Coordination</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a:xfrm>
            <a:off x="4038600" y="6096000"/>
            <a:ext cx="8458200" cy="762000"/>
          </a:xfrm>
        </p:spPr>
        <p:txBody>
          <a:bodyPr lIns="0" rIns="0" bIns="0">
            <a:normAutofit/>
          </a:bodyPr>
          <a:lstStyle/>
          <a:p>
            <a:pPr eaLnBrk="1" hangingPunct="1">
              <a:defRPr/>
            </a:pPr>
            <a:r>
              <a:rPr lang="en-US" sz="1900" dirty="0" smtClean="0">
                <a:effectLst>
                  <a:outerShdw blurRad="38100" dist="38100" dir="2700000" algn="tl">
                    <a:srgbClr val="C0C0C0"/>
                  </a:outerShdw>
                </a:effectLst>
              </a:rPr>
              <a:t>simmonsatshowcase.wikispaces.com</a:t>
            </a:r>
            <a:endParaRPr lang="en-US" sz="1500" dirty="0" smtClean="0">
              <a:effectLst>
                <a:outerShdw blurRad="38100" dist="38100" dir="2700000" algn="tl">
                  <a:srgbClr val="C0C0C0"/>
                </a:outerShdw>
              </a:effectLst>
            </a:endParaRPr>
          </a:p>
        </p:txBody>
      </p:sp>
      <p:sp>
        <p:nvSpPr>
          <p:cNvPr id="4" name="Slide Number Placeholder 3"/>
          <p:cNvSpPr>
            <a:spLocks noGrp="1"/>
          </p:cNvSpPr>
          <p:nvPr>
            <p:ph type="sldNum" sz="quarter" idx="11"/>
          </p:nvPr>
        </p:nvSpPr>
        <p:spPr>
          <a:xfrm>
            <a:off x="8613775" y="6305550"/>
            <a:ext cx="457200" cy="476250"/>
          </a:xfrm>
        </p:spPr>
        <p:txBody>
          <a:bodyPr>
            <a:normAutofit/>
          </a:bodyPr>
          <a:lstStyle/>
          <a:p>
            <a:pPr algn="ctr">
              <a:defRPr/>
            </a:pPr>
            <a:fld id="{53540FCA-56E5-4AA5-8C5A-1854F0D78E4A}" type="slidenum">
              <a:rPr lang="en-US" b="1">
                <a:solidFill>
                  <a:schemeClr val="bg2">
                    <a:shade val="50000"/>
                    <a:satMod val="200000"/>
                  </a:schemeClr>
                </a:solidFill>
                <a:latin typeface="Helvetica" pitchFamily="34" charset="0"/>
              </a:rPr>
              <a:pPr algn="ctr">
                <a:defRPr/>
              </a:pPr>
              <a:t>11</a:t>
            </a:fld>
            <a:endParaRPr lang="en-US" b="1" dirty="0">
              <a:solidFill>
                <a:schemeClr val="bg2">
                  <a:shade val="50000"/>
                  <a:satMod val="200000"/>
                </a:schemeClr>
              </a:solidFill>
              <a:latin typeface="Helvetica" pitchFamily="34" charset="0"/>
            </a:endParaRPr>
          </a:p>
        </p:txBody>
      </p:sp>
      <p:pic>
        <p:nvPicPr>
          <p:cNvPr id="14340" name="Picture 2" descr="http://simmonsatshowcase.wikispaces.com/file/view/What_is_UDL.jpg/33655357/What_is_UDL.jpg"/>
          <p:cNvPicPr>
            <a:picLocks noChangeAspect="1" noChangeArrowheads="1"/>
          </p:cNvPicPr>
          <p:nvPr/>
        </p:nvPicPr>
        <p:blipFill>
          <a:blip r:embed="rId3" cstate="print"/>
          <a:srcRect/>
          <a:stretch>
            <a:fillRect/>
          </a:stretch>
        </p:blipFill>
        <p:spPr bwMode="auto">
          <a:xfrm>
            <a:off x="0" y="228600"/>
            <a:ext cx="9144000" cy="5715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chor="b"/>
          <a:lstStyle/>
          <a:p>
            <a:pPr eaLnBrk="1" hangingPunct="1"/>
            <a:r>
              <a:rPr lang="en-US" sz="3900" b="1" dirty="0" smtClean="0">
                <a:latin typeface="Perpetua" pitchFamily="18" charset="0"/>
              </a:rPr>
              <a:t>Multiple Means of Representation</a:t>
            </a:r>
            <a:endParaRPr lang="en-US" sz="3900" b="1" dirty="0" smtClean="0"/>
          </a:p>
        </p:txBody>
      </p:sp>
      <p:sp>
        <p:nvSpPr>
          <p:cNvPr id="5" name="Slide Number Placeholder 4"/>
          <p:cNvSpPr>
            <a:spLocks noGrp="1"/>
          </p:cNvSpPr>
          <p:nvPr>
            <p:ph type="sldNum" sz="quarter" idx="11"/>
          </p:nvPr>
        </p:nvSpPr>
        <p:spPr>
          <a:xfrm>
            <a:off x="8613775" y="6305550"/>
            <a:ext cx="457200" cy="476250"/>
          </a:xfrm>
        </p:spPr>
        <p:txBody>
          <a:bodyPr/>
          <a:lstStyle/>
          <a:p>
            <a:pPr algn="ctr">
              <a:defRPr/>
            </a:pPr>
            <a:fld id="{BC44D6A3-B011-44BB-A408-6BE473006A75}" type="slidenum">
              <a:rPr lang="en-US" b="1">
                <a:solidFill>
                  <a:schemeClr val="bg2">
                    <a:shade val="50000"/>
                    <a:satMod val="200000"/>
                  </a:schemeClr>
                </a:solidFill>
                <a:latin typeface="Helvetica" pitchFamily="34" charset="0"/>
              </a:rPr>
              <a:pPr algn="ctr">
                <a:defRPr/>
              </a:pPr>
              <a:t>12</a:t>
            </a:fld>
            <a:endParaRPr lang="en-US" b="1" dirty="0">
              <a:solidFill>
                <a:schemeClr val="bg2">
                  <a:shade val="50000"/>
                  <a:satMod val="200000"/>
                </a:schemeClr>
              </a:solidFill>
              <a:latin typeface="Helvetica" pitchFamily="34" charset="0"/>
            </a:endParaRPr>
          </a:p>
        </p:txBody>
      </p:sp>
      <p:sp>
        <p:nvSpPr>
          <p:cNvPr id="21508" name="Rectangle 7"/>
          <p:cNvSpPr>
            <a:spLocks noGrp="1" noChangeArrowheads="1"/>
          </p:cNvSpPr>
          <p:nvPr>
            <p:ph type="body" idx="1"/>
          </p:nvPr>
        </p:nvSpPr>
        <p:spPr/>
        <p:txBody>
          <a:bodyPr/>
          <a:lstStyle/>
          <a:p>
            <a:pPr eaLnBrk="1" hangingPunct="1"/>
            <a:r>
              <a:rPr lang="en-US" sz="2400" dirty="0" smtClean="0">
                <a:latin typeface="Perpetua" pitchFamily="18" charset="0"/>
              </a:rPr>
              <a:t>PowerPoint with pictures</a:t>
            </a:r>
          </a:p>
          <a:p>
            <a:pPr eaLnBrk="1" hangingPunct="1"/>
            <a:r>
              <a:rPr lang="en-US" sz="2400" dirty="0" smtClean="0">
                <a:latin typeface="Perpetua" pitchFamily="18" charset="0"/>
              </a:rPr>
              <a:t>Promethean Boards</a:t>
            </a:r>
          </a:p>
          <a:p>
            <a:pPr eaLnBrk="1" hangingPunct="1"/>
            <a:r>
              <a:rPr lang="en-US" sz="2400" dirty="0" smtClean="0">
                <a:latin typeface="Perpetua" pitchFamily="18" charset="0"/>
              </a:rPr>
              <a:t>Act things out</a:t>
            </a:r>
          </a:p>
          <a:p>
            <a:pPr eaLnBrk="1" hangingPunct="1"/>
            <a:r>
              <a:rPr lang="en-US" sz="2400" dirty="0" smtClean="0">
                <a:latin typeface="Perpetua" pitchFamily="18" charset="0"/>
              </a:rPr>
              <a:t>Song and dance</a:t>
            </a:r>
          </a:p>
          <a:p>
            <a:pPr eaLnBrk="1" hangingPunct="1"/>
            <a:r>
              <a:rPr lang="en-US" sz="2400" dirty="0" smtClean="0">
                <a:latin typeface="Perpetua" pitchFamily="18" charset="0"/>
              </a:rPr>
              <a:t>Sign Language</a:t>
            </a:r>
          </a:p>
          <a:p>
            <a:pPr eaLnBrk="1" hangingPunct="1"/>
            <a:r>
              <a:rPr lang="en-US" sz="2400" dirty="0" smtClean="0">
                <a:latin typeface="Perpetua" pitchFamily="18" charset="0"/>
              </a:rPr>
              <a:t>Interactive boards</a:t>
            </a:r>
          </a:p>
          <a:p>
            <a:pPr eaLnBrk="1" hangingPunct="1"/>
            <a:r>
              <a:rPr lang="en-US" sz="2400" dirty="0" smtClean="0">
                <a:latin typeface="Perpetua" pitchFamily="18" charset="0"/>
              </a:rPr>
              <a:t>Closed Captioning</a:t>
            </a:r>
          </a:p>
          <a:p>
            <a:pPr eaLnBrk="1" hangingPunct="1"/>
            <a:r>
              <a:rPr lang="en-US" sz="2400" dirty="0" smtClean="0">
                <a:latin typeface="Perpetua" pitchFamily="18" charset="0"/>
              </a:rPr>
              <a:t>Video Clips</a:t>
            </a:r>
          </a:p>
          <a:p>
            <a:pPr eaLnBrk="1" hangingPunct="1"/>
            <a:r>
              <a:rPr lang="en-US" sz="2400" dirty="0" err="1" smtClean="0">
                <a:latin typeface="Perpetua" pitchFamily="18" charset="0"/>
              </a:rPr>
              <a:t>Manipulatives</a:t>
            </a:r>
            <a:endParaRPr lang="en-US" sz="2400" dirty="0" smtClean="0">
              <a:latin typeface="Perpetua" pitchFamily="18"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a:xfrm>
            <a:off x="457200" y="914400"/>
            <a:ext cx="8229600" cy="914400"/>
          </a:xfrm>
        </p:spPr>
        <p:txBody>
          <a:bodyPr anchor="b"/>
          <a:lstStyle/>
          <a:p>
            <a:pPr algn="ctr" eaLnBrk="1" hangingPunct="1"/>
            <a:r>
              <a:rPr lang="en-US" sz="3900" b="1" dirty="0" smtClean="0">
                <a:latin typeface="Perpetua" pitchFamily="18" charset="0"/>
              </a:rPr>
              <a:t>Multiple Means of Expression</a:t>
            </a:r>
            <a:endParaRPr lang="en-US" sz="3900" b="1" dirty="0" smtClean="0"/>
          </a:p>
        </p:txBody>
      </p:sp>
      <p:sp>
        <p:nvSpPr>
          <p:cNvPr id="22531" name="Rectangle 3"/>
          <p:cNvSpPr>
            <a:spLocks noGrp="1"/>
          </p:cNvSpPr>
          <p:nvPr>
            <p:ph type="body" idx="1"/>
          </p:nvPr>
        </p:nvSpPr>
        <p:spPr>
          <a:xfrm>
            <a:off x="457200" y="1981200"/>
            <a:ext cx="8229600" cy="3124200"/>
          </a:xfrm>
        </p:spPr>
        <p:txBody>
          <a:bodyPr anchor="ctr">
            <a:normAutofit fontScale="92500" lnSpcReduction="10000"/>
          </a:bodyPr>
          <a:lstStyle/>
          <a:p>
            <a:pPr marL="0" indent="0" eaLnBrk="1" hangingPunct="1"/>
            <a:r>
              <a:rPr lang="en-US" sz="2400" dirty="0" smtClean="0">
                <a:latin typeface="Perpetua" pitchFamily="18" charset="0"/>
              </a:rPr>
              <a:t>Art </a:t>
            </a:r>
          </a:p>
          <a:p>
            <a:pPr lvl="1" eaLnBrk="1" hangingPunct="1"/>
            <a:r>
              <a:rPr lang="en-US" sz="2400" dirty="0" smtClean="0">
                <a:latin typeface="Perpetua" pitchFamily="18" charset="0"/>
              </a:rPr>
              <a:t>Painting, molding, clay, cutting…….</a:t>
            </a:r>
          </a:p>
          <a:p>
            <a:pPr marL="0" indent="0" eaLnBrk="1" hangingPunct="1"/>
            <a:r>
              <a:rPr lang="en-US" sz="2400" dirty="0" smtClean="0">
                <a:latin typeface="Perpetua" pitchFamily="18" charset="0"/>
              </a:rPr>
              <a:t>Voice</a:t>
            </a:r>
          </a:p>
          <a:p>
            <a:pPr marL="0" indent="0" eaLnBrk="1" hangingPunct="1"/>
            <a:r>
              <a:rPr lang="en-US" sz="2400" dirty="0" smtClean="0">
                <a:latin typeface="Perpetua" pitchFamily="18" charset="0"/>
              </a:rPr>
              <a:t>Writing</a:t>
            </a:r>
          </a:p>
          <a:p>
            <a:pPr marL="0" indent="0" eaLnBrk="1" hangingPunct="1"/>
            <a:r>
              <a:rPr lang="en-US" sz="2400" dirty="0" smtClean="0">
                <a:latin typeface="Perpetua" pitchFamily="18" charset="0"/>
              </a:rPr>
              <a:t>Acting out / Role Play</a:t>
            </a:r>
          </a:p>
          <a:p>
            <a:pPr marL="0" indent="0" eaLnBrk="1" hangingPunct="1"/>
            <a:r>
              <a:rPr lang="en-US" sz="2400" dirty="0" smtClean="0">
                <a:latin typeface="Perpetua" pitchFamily="18" charset="0"/>
              </a:rPr>
              <a:t>Music</a:t>
            </a:r>
          </a:p>
          <a:p>
            <a:pPr marL="0" indent="0" eaLnBrk="1" hangingPunct="1"/>
            <a:r>
              <a:rPr lang="en-US" sz="2400" dirty="0" smtClean="0">
                <a:latin typeface="Perpetua" pitchFamily="18" charset="0"/>
              </a:rPr>
              <a:t>Models</a:t>
            </a:r>
          </a:p>
          <a:p>
            <a:pPr marL="0" indent="0" eaLnBrk="1" hangingPunct="1"/>
            <a:r>
              <a:rPr lang="en-US" sz="2400" dirty="0" smtClean="0">
                <a:latin typeface="Perpetua" pitchFamily="18" charset="0"/>
              </a:rPr>
              <a:t>Technology</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chor="b"/>
          <a:lstStyle/>
          <a:p>
            <a:pPr algn="ctr" eaLnBrk="1" hangingPunct="1"/>
            <a:r>
              <a:rPr lang="en-US" sz="3900" b="1" dirty="0" smtClean="0">
                <a:latin typeface="Perpetua" pitchFamily="18" charset="0"/>
              </a:rPr>
              <a:t>Multiple Means of Engagement</a:t>
            </a:r>
          </a:p>
        </p:txBody>
      </p:sp>
      <p:sp>
        <p:nvSpPr>
          <p:cNvPr id="23555" name="Text Placeholder 3"/>
          <p:cNvSpPr>
            <a:spLocks noGrp="1"/>
          </p:cNvSpPr>
          <p:nvPr>
            <p:ph type="body" idx="1"/>
          </p:nvPr>
        </p:nvSpPr>
        <p:spPr>
          <a:xfrm>
            <a:off x="457200" y="1905000"/>
            <a:ext cx="8229600" cy="3733800"/>
          </a:xfrm>
        </p:spPr>
        <p:txBody>
          <a:bodyPr anchor="ctr">
            <a:normAutofit fontScale="92500" lnSpcReduction="20000"/>
          </a:bodyPr>
          <a:lstStyle/>
          <a:p>
            <a:pPr marL="0" indent="0" eaLnBrk="1" hangingPunct="1">
              <a:lnSpc>
                <a:spcPct val="150000"/>
              </a:lnSpc>
            </a:pPr>
            <a:r>
              <a:rPr lang="en-US" sz="2000" dirty="0" smtClean="0">
                <a:latin typeface="Perpetua" pitchFamily="18" charset="0"/>
              </a:rPr>
              <a:t>Groups</a:t>
            </a:r>
          </a:p>
          <a:p>
            <a:pPr marL="0" indent="0" eaLnBrk="1" hangingPunct="1">
              <a:lnSpc>
                <a:spcPct val="150000"/>
              </a:lnSpc>
            </a:pPr>
            <a:r>
              <a:rPr lang="en-US" sz="2000" dirty="0" smtClean="0">
                <a:latin typeface="Perpetua" pitchFamily="18" charset="0"/>
              </a:rPr>
              <a:t>Personalize the instruction…make connections to their learning</a:t>
            </a:r>
          </a:p>
          <a:p>
            <a:pPr marL="0" indent="0" eaLnBrk="1" hangingPunct="1">
              <a:lnSpc>
                <a:spcPct val="150000"/>
              </a:lnSpc>
            </a:pPr>
            <a:r>
              <a:rPr lang="en-US" sz="2000" dirty="0" smtClean="0">
                <a:latin typeface="Perpetua" pitchFamily="18" charset="0"/>
              </a:rPr>
              <a:t>Hands on- in and outside of classroom</a:t>
            </a:r>
          </a:p>
          <a:p>
            <a:pPr marL="0" indent="0" eaLnBrk="1" hangingPunct="1">
              <a:lnSpc>
                <a:spcPct val="150000"/>
              </a:lnSpc>
            </a:pPr>
            <a:r>
              <a:rPr lang="en-US" sz="2000" dirty="0" smtClean="0">
                <a:latin typeface="Perpetua" pitchFamily="18" charset="0"/>
              </a:rPr>
              <a:t>Role plays</a:t>
            </a:r>
          </a:p>
          <a:p>
            <a:pPr marL="0" indent="0" eaLnBrk="1" hangingPunct="1">
              <a:lnSpc>
                <a:spcPct val="150000"/>
              </a:lnSpc>
            </a:pPr>
            <a:r>
              <a:rPr lang="en-US" sz="2000" dirty="0" smtClean="0">
                <a:latin typeface="Perpetua" pitchFamily="18" charset="0"/>
              </a:rPr>
              <a:t>Choice making- help with planning</a:t>
            </a:r>
          </a:p>
          <a:p>
            <a:pPr marL="0" indent="0" eaLnBrk="1" hangingPunct="1">
              <a:lnSpc>
                <a:spcPct val="150000"/>
              </a:lnSpc>
            </a:pPr>
            <a:r>
              <a:rPr lang="en-US" sz="2000" dirty="0" smtClean="0">
                <a:latin typeface="Perpetua" pitchFamily="18" charset="0"/>
              </a:rPr>
              <a:t>Student Choice </a:t>
            </a:r>
          </a:p>
          <a:p>
            <a:pPr marL="0" indent="0" eaLnBrk="1" hangingPunct="1">
              <a:lnSpc>
                <a:spcPct val="150000"/>
              </a:lnSpc>
            </a:pPr>
            <a:r>
              <a:rPr lang="en-US" sz="2000" dirty="0" smtClean="0">
                <a:latin typeface="Perpetua" pitchFamily="18" charset="0"/>
              </a:rPr>
              <a:t>Student Response</a:t>
            </a:r>
          </a:p>
          <a:p>
            <a:pPr marL="0" indent="0" eaLnBrk="1" hangingPunct="1">
              <a:lnSpc>
                <a:spcPct val="150000"/>
              </a:lnSpc>
            </a:pPr>
            <a:r>
              <a:rPr lang="en-US" sz="2000" dirty="0" smtClean="0">
                <a:latin typeface="Perpetua" pitchFamily="18" charset="0"/>
              </a:rPr>
              <a:t>Teacher Feedback</a:t>
            </a:r>
          </a:p>
        </p:txBody>
      </p:sp>
      <p:sp>
        <p:nvSpPr>
          <p:cNvPr id="17415" name="Slide Number Placeholder 7"/>
          <p:cNvSpPr>
            <a:spLocks noGrp="1"/>
          </p:cNvSpPr>
          <p:nvPr>
            <p:ph type="sldNum" sz="quarter" idx="11"/>
          </p:nvPr>
        </p:nvSpPr>
        <p:spPr>
          <a:xfrm>
            <a:off x="8613775" y="6305550"/>
            <a:ext cx="457200" cy="476250"/>
          </a:xfrm>
        </p:spPr>
        <p:txBody>
          <a:bodyPr/>
          <a:lstStyle/>
          <a:p>
            <a:pPr algn="ctr">
              <a:defRPr/>
            </a:pPr>
            <a:fld id="{B751E6B7-B285-40DA-B977-F1E0FF485480}" type="slidenum">
              <a:rPr lang="en-US" b="1">
                <a:solidFill>
                  <a:schemeClr val="bg2">
                    <a:shade val="50000"/>
                    <a:satMod val="200000"/>
                  </a:schemeClr>
                </a:solidFill>
                <a:latin typeface="Helvetica" pitchFamily="34" charset="0"/>
              </a:rPr>
              <a:pPr algn="ctr">
                <a:defRPr/>
              </a:pPr>
              <a:t>14</a:t>
            </a:fld>
            <a:endParaRPr lang="en-US" b="1" dirty="0">
              <a:solidFill>
                <a:schemeClr val="bg2">
                  <a:shade val="50000"/>
                  <a:satMod val="200000"/>
                </a:schemeClr>
              </a:solidFill>
              <a:latin typeface="Helvetica" pitchFamily="34"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a UDL Classroom Look like?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Teachers begin where the students are.</a:t>
            </a:r>
          </a:p>
          <a:p>
            <a:r>
              <a:rPr lang="en-US" dirty="0" smtClean="0"/>
              <a:t>Teachers engage students in instruction through different learning modalities.</a:t>
            </a:r>
          </a:p>
          <a:p>
            <a:r>
              <a:rPr lang="en-US" dirty="0" smtClean="0"/>
              <a:t>A student competes more against himself or herself than others.</a:t>
            </a:r>
          </a:p>
          <a:p>
            <a:r>
              <a:rPr lang="en-US" dirty="0" smtClean="0"/>
              <a:t>Teachers provide specific ways for each individual to learn.</a:t>
            </a:r>
          </a:p>
          <a:p>
            <a:r>
              <a:rPr lang="en-US" dirty="0" smtClean="0"/>
              <a:t>Teachers use classroom time flexibility.</a:t>
            </a:r>
          </a:p>
          <a:p>
            <a:r>
              <a:rPr lang="en-US" dirty="0" smtClean="0"/>
              <a:t>Teachers are diagnosticians, prescribing the best possible instruction for each student.</a:t>
            </a:r>
          </a:p>
          <a:p>
            <a:pPr lvl="8">
              <a:buNone/>
            </a:pPr>
            <a:r>
              <a:rPr lang="en-US" dirty="0" smtClean="0"/>
              <a:t>(Carol Ann Tomlinson, 1995. p.2)</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Four Types of Activities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Developmental activities – create opportunities for student to have experiences that the teacher can use to build a new idea.</a:t>
            </a:r>
          </a:p>
          <a:p>
            <a:r>
              <a:rPr lang="en-US" dirty="0" smtClean="0"/>
              <a:t>Practice activities – to help become proficient in the use of concepts they have learned.</a:t>
            </a:r>
          </a:p>
          <a:p>
            <a:r>
              <a:rPr lang="en-US" dirty="0" smtClean="0"/>
              <a:t>Application activities – to provide opportunities for student to use concepts they have learned.</a:t>
            </a:r>
          </a:p>
          <a:p>
            <a:r>
              <a:rPr lang="en-US" dirty="0" smtClean="0"/>
              <a:t>Assessment activities – activities that require students to demonstrate in an observable way their depth of understanding.</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Math?</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What about Math?</a:t>
            </a:r>
          </a:p>
          <a:p>
            <a:r>
              <a:rPr lang="en-US" dirty="0" smtClean="0"/>
              <a:t>► Basic Facts- electronic games, online games, first in math</a:t>
            </a:r>
          </a:p>
          <a:p>
            <a:r>
              <a:rPr lang="en-US" dirty="0" smtClean="0"/>
              <a:t>► Online Lessons- BBC Revisewise, QUIA, BrainPop, illuminations, E tools</a:t>
            </a:r>
          </a:p>
          <a:p>
            <a:r>
              <a:rPr lang="en-US" dirty="0" smtClean="0"/>
              <a:t>► Projects- Fantasy Math, real world applications (food labels)</a:t>
            </a:r>
          </a:p>
          <a:p>
            <a:r>
              <a:rPr lang="en-US" dirty="0" smtClean="0"/>
              <a:t>► Group Work, peer teaching, shared notes, recorded lessons</a:t>
            </a:r>
          </a:p>
          <a:p>
            <a:r>
              <a:rPr lang="en-US" dirty="0" smtClean="0"/>
              <a:t>► Videos (CyberChase, Bill Nye)</a:t>
            </a:r>
          </a:p>
          <a:p>
            <a:r>
              <a:rPr lang="en-US" dirty="0" smtClean="0"/>
              <a:t>► ItunesU math tutorials, Teacher Tube, teachers.tv</a:t>
            </a:r>
          </a:p>
          <a:p>
            <a:r>
              <a:rPr lang="en-US" dirty="0" smtClean="0"/>
              <a:t>► Use music – multiplication songs, School House Rock</a:t>
            </a:r>
          </a:p>
          <a:p>
            <a:r>
              <a:rPr lang="en-US" dirty="0" smtClean="0"/>
              <a:t>► Specialized tools like coin calculators, graph paper</a:t>
            </a:r>
          </a:p>
          <a:p>
            <a:r>
              <a:rPr lang="en-US" dirty="0" smtClean="0"/>
              <a:t>► Self-paced programs</a:t>
            </a:r>
          </a:p>
          <a:p>
            <a:r>
              <a:rPr lang="en-US" dirty="0" smtClean="0"/>
              <a:t>► Use Games – dice, Bingo, estimation games, 24 challenge</a:t>
            </a:r>
          </a:p>
          <a:p>
            <a:r>
              <a:rPr lang="en-US" dirty="0" smtClean="0"/>
              <a:t>► Manipulatives are not just for elementary!</a:t>
            </a:r>
          </a:p>
          <a:p>
            <a:r>
              <a:rPr lang="en-US" dirty="0" smtClean="0"/>
              <a:t>► Color coding</a:t>
            </a:r>
          </a:p>
          <a:p>
            <a:r>
              <a:rPr lang="en-US" dirty="0" smtClean="0"/>
              <a:t>►Organize material into smaller units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62500" lnSpcReduction="20000"/>
          </a:bodyPr>
          <a:lstStyle/>
          <a:p>
            <a:r>
              <a:rPr lang="en-US" i="1" dirty="0" smtClean="0">
                <a:latin typeface="Arial" pitchFamily="34" charset="0"/>
                <a:cs typeface="Arial" pitchFamily="34" charset="0"/>
              </a:rPr>
              <a:t>www.udlcenter.org</a:t>
            </a:r>
            <a:r>
              <a:rPr lang="en-US" dirty="0" smtClean="0">
                <a:latin typeface="Arial" pitchFamily="34" charset="0"/>
                <a:cs typeface="Arial" pitchFamily="34" charset="0"/>
              </a:rPr>
              <a:t>. Web. 30 Nov. 2011. &lt;http://www.udlcenter.org&gt;.</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Tomlinson, C.A., (1995).  Differentiating instruction for advanced learners in the mixed-ability middle school classroom.  ERIC Digest E536.</a:t>
            </a:r>
          </a:p>
          <a:p>
            <a:pPr>
              <a:buNone/>
            </a:pPr>
            <a:endParaRPr lang="en-US" i="1" dirty="0" smtClean="0">
              <a:latin typeface="Arial" pitchFamily="34" charset="0"/>
              <a:cs typeface="Arial" pitchFamily="34" charset="0"/>
            </a:endParaRPr>
          </a:p>
          <a:p>
            <a:r>
              <a:rPr lang="en-US" i="1" dirty="0" smtClean="0">
                <a:latin typeface="Arial" pitchFamily="34" charset="0"/>
                <a:cs typeface="Arial" pitchFamily="34" charset="0"/>
              </a:rPr>
              <a:t>CAST: Center for Applied Special Technology</a:t>
            </a:r>
            <a:r>
              <a:rPr lang="en-US" dirty="0" smtClean="0">
                <a:latin typeface="Arial" pitchFamily="34" charset="0"/>
                <a:cs typeface="Arial" pitchFamily="34" charset="0"/>
              </a:rPr>
              <a:t>. Web. 30 Nov. 2011</a:t>
            </a:r>
          </a:p>
          <a:p>
            <a:endParaRPr lang="en-US" dirty="0" smtClean="0">
              <a:latin typeface="Arial" pitchFamily="34" charset="0"/>
              <a:cs typeface="Arial" pitchFamily="34" charset="0"/>
            </a:endParaRPr>
          </a:p>
          <a:p>
            <a:r>
              <a:rPr lang="en-US" dirty="0" smtClean="0">
                <a:latin typeface="Arial" pitchFamily="34" charset="0"/>
                <a:cs typeface="Arial" pitchFamily="34" charset="0"/>
              </a:rPr>
              <a:t>Burton/ New York Institute of Technology, Dr. Dolores, Dr. Sarah McPherson/New York Institute of Technology, Dr. Andrea </a:t>
            </a:r>
            <a:r>
              <a:rPr lang="en-US" dirty="0" err="1" smtClean="0">
                <a:latin typeface="Arial" pitchFamily="34" charset="0"/>
                <a:cs typeface="Arial" pitchFamily="34" charset="0"/>
              </a:rPr>
              <a:t>Honigsfeld</a:t>
            </a:r>
            <a:r>
              <a:rPr lang="en-US" dirty="0" smtClean="0">
                <a:latin typeface="Arial" pitchFamily="34" charset="0"/>
                <a:cs typeface="Arial" pitchFamily="34" charset="0"/>
              </a:rPr>
              <a:t>/ Molloy College, and Dr. </a:t>
            </a:r>
            <a:r>
              <a:rPr lang="en-US" dirty="0" err="1" smtClean="0">
                <a:latin typeface="Arial" pitchFamily="34" charset="0"/>
                <a:cs typeface="Arial" pitchFamily="34" charset="0"/>
              </a:rPr>
              <a:t>Darra</a:t>
            </a:r>
            <a:r>
              <a:rPr lang="en-US" dirty="0" smtClean="0">
                <a:latin typeface="Arial" pitchFamily="34" charset="0"/>
                <a:cs typeface="Arial" pitchFamily="34" charset="0"/>
              </a:rPr>
              <a:t> Pace/ </a:t>
            </a:r>
            <a:r>
              <a:rPr lang="en-US" dirty="0" err="1" smtClean="0">
                <a:latin typeface="Arial" pitchFamily="34" charset="0"/>
                <a:cs typeface="Arial" pitchFamily="34" charset="0"/>
              </a:rPr>
              <a:t>Hofstra</a:t>
            </a:r>
            <a:r>
              <a:rPr lang="en-US" dirty="0" smtClean="0">
                <a:latin typeface="Arial" pitchFamily="34" charset="0"/>
                <a:cs typeface="Arial" pitchFamily="34" charset="0"/>
              </a:rPr>
              <a:t> University. "Strategies That Work: Universal </a:t>
            </a:r>
            <a:r>
              <a:rPr lang="en-US" dirty="0" err="1" smtClean="0">
                <a:latin typeface="Arial" pitchFamily="34" charset="0"/>
                <a:cs typeface="Arial" pitchFamily="34" charset="0"/>
              </a:rPr>
              <a:t>Desgign</a:t>
            </a:r>
            <a:r>
              <a:rPr lang="en-US" dirty="0" smtClean="0">
                <a:latin typeface="Arial" pitchFamily="34" charset="0"/>
                <a:cs typeface="Arial" pitchFamily="34" charset="0"/>
              </a:rPr>
              <a:t> for Learning and the Culturally Responsive Classroom." Lecture. </a:t>
            </a:r>
            <a:r>
              <a:rPr lang="en-US" i="1" dirty="0" smtClean="0">
                <a:latin typeface="Arial" pitchFamily="34" charset="0"/>
                <a:cs typeface="Arial" pitchFamily="34" charset="0"/>
              </a:rPr>
              <a:t>Http://www.inclusion-ny.org/files/udl-crc-toolkit.pdf</a:t>
            </a:r>
            <a:r>
              <a:rPr lang="en-US" dirty="0" smtClean="0">
                <a:latin typeface="Arial" pitchFamily="34" charset="0"/>
                <a:cs typeface="Arial" pitchFamily="34" charset="0"/>
              </a:rPr>
              <a:t>. Long Island Task Force for Quality Inclusive Schooling 2007. Web. 30 Nov. 2011. &lt;http://www.inclusion-ny.org/files/udl-crc-toolkit.pdf&gt;.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UDL</a:t>
            </a:r>
            <a:br>
              <a:rPr lang="en-US" dirty="0" smtClean="0"/>
            </a:br>
            <a:r>
              <a:rPr lang="en-US" dirty="0" smtClean="0"/>
              <a:t>Universal Design for Learning</a:t>
            </a:r>
            <a:endParaRPr lang="en-US" dirty="0"/>
          </a:p>
        </p:txBody>
      </p:sp>
      <p:sp>
        <p:nvSpPr>
          <p:cNvPr id="3" name="Subtitle 2"/>
          <p:cNvSpPr>
            <a:spLocks noGrp="1"/>
          </p:cNvSpPr>
          <p:nvPr>
            <p:ph type="subTitle" idx="1"/>
          </p:nvPr>
        </p:nvSpPr>
        <p:spPr/>
        <p:txBody>
          <a:bodyPr/>
          <a:lstStyle/>
          <a:p>
            <a:r>
              <a:rPr lang="en-US" dirty="0" smtClean="0"/>
              <a:t>By: </a:t>
            </a:r>
          </a:p>
          <a:p>
            <a:r>
              <a:rPr lang="en-US" dirty="0" smtClean="0"/>
              <a:t>Michelle </a:t>
            </a:r>
            <a:r>
              <a:rPr lang="en-US" dirty="0" smtClean="0"/>
              <a:t>McGraw</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ages.greatergreaterwashington.org/images/200808/curbcuts3.jpg"/>
          <p:cNvPicPr>
            <a:picLocks noChangeAspect="1" noChangeArrowheads="1"/>
          </p:cNvPicPr>
          <p:nvPr/>
        </p:nvPicPr>
        <p:blipFill>
          <a:blip r:embed="rId3" cstate="print"/>
          <a:srcRect/>
          <a:stretch>
            <a:fillRect/>
          </a:stretch>
        </p:blipFill>
        <p:spPr bwMode="auto">
          <a:xfrm>
            <a:off x="685800" y="761999"/>
            <a:ext cx="4114800" cy="3090299"/>
          </a:xfrm>
          <a:prstGeom prst="rect">
            <a:avLst/>
          </a:prstGeom>
          <a:noFill/>
        </p:spPr>
      </p:pic>
      <p:pic>
        <p:nvPicPr>
          <p:cNvPr id="1028" name="Picture 4" descr="http://t0.gstatic.com/images?q=tbn:ANd9GcQQTxXDRUIip4hnnGE7qIJgji6J2nuepeNelHc7aVzA-gWRysvW:www.emersonnj.org/vertical/sites/%257B3CE7C79E-1CDE-42D4-BE99-DEDBCE95F9A4%257D/uploads/%257B665E3E1A-F095-4894-A822-AE3F147F3A57%257D_Web.jpg"/>
          <p:cNvPicPr>
            <a:picLocks noChangeAspect="1" noChangeArrowheads="1"/>
          </p:cNvPicPr>
          <p:nvPr/>
        </p:nvPicPr>
        <p:blipFill>
          <a:blip r:embed="rId4" cstate="print"/>
          <a:srcRect/>
          <a:stretch>
            <a:fillRect/>
          </a:stretch>
        </p:blipFill>
        <p:spPr bwMode="auto">
          <a:xfrm>
            <a:off x="4953000" y="3581400"/>
            <a:ext cx="3783082" cy="2841171"/>
          </a:xfrm>
          <a:prstGeom prst="rect">
            <a:avLst/>
          </a:prstGeom>
          <a:noFill/>
        </p:spPr>
      </p:pic>
      <p:pic>
        <p:nvPicPr>
          <p:cNvPr id="1030" name="Picture 6" descr="http://frc.sbcc.edu/4sbccfaculty/lecture/2000s/images/shapiro_images/78-curb_cut_72.jpg"/>
          <p:cNvPicPr>
            <a:picLocks noChangeAspect="1" noChangeArrowheads="1"/>
          </p:cNvPicPr>
          <p:nvPr/>
        </p:nvPicPr>
        <p:blipFill>
          <a:blip r:embed="rId5" cstate="print"/>
          <a:srcRect/>
          <a:stretch>
            <a:fillRect/>
          </a:stretch>
        </p:blipFill>
        <p:spPr bwMode="auto">
          <a:xfrm>
            <a:off x="838200" y="4343400"/>
            <a:ext cx="3048000" cy="2331722"/>
          </a:xfrm>
          <a:prstGeom prst="rect">
            <a:avLst/>
          </a:prstGeom>
          <a:noFill/>
        </p:spPr>
      </p:pic>
      <p:pic>
        <p:nvPicPr>
          <p:cNvPr id="1032" name="Picture 8" descr="http://t0.gstatic.com/images?q=tbn:ANd9GcRM9qeCKyzkltA-H5iFX4RsmVmzGsIacK3dLhVIlcVr3dfyvc6m:upload.wikimedia.org/wikipedia/commons/3/38/HK_Central_night_Man_Yee_Building_Automatic_Swing_Door.JPG"/>
          <p:cNvPicPr>
            <a:picLocks noChangeAspect="1" noChangeArrowheads="1"/>
          </p:cNvPicPr>
          <p:nvPr/>
        </p:nvPicPr>
        <p:blipFill>
          <a:blip r:embed="rId6" cstate="print"/>
          <a:srcRect/>
          <a:stretch>
            <a:fillRect/>
          </a:stretch>
        </p:blipFill>
        <p:spPr bwMode="auto">
          <a:xfrm>
            <a:off x="5334000" y="457200"/>
            <a:ext cx="3560581" cy="2667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idx="4294967295"/>
          </p:nvPr>
        </p:nvSpPr>
        <p:spPr>
          <a:xfrm>
            <a:off x="1143000" y="228600"/>
            <a:ext cx="7620000" cy="990600"/>
          </a:xfrm>
        </p:spPr>
        <p:txBody>
          <a:bodyPr/>
          <a:lstStyle/>
          <a:p>
            <a:pPr eaLnBrk="1" hangingPunct="1"/>
            <a:r>
              <a:rPr lang="en-US" dirty="0" smtClean="0">
                <a:latin typeface="Perpetua" pitchFamily="18" charset="0"/>
                <a:cs typeface="Andalus" pitchFamily="18" charset="-78"/>
              </a:rPr>
              <a:t>What is UDL? </a:t>
            </a:r>
          </a:p>
        </p:txBody>
      </p:sp>
      <p:sp>
        <p:nvSpPr>
          <p:cNvPr id="6147" name="Rectangle 3"/>
          <p:cNvSpPr>
            <a:spLocks noGrp="1"/>
          </p:cNvSpPr>
          <p:nvPr>
            <p:ph idx="4294967295"/>
          </p:nvPr>
        </p:nvSpPr>
        <p:spPr>
          <a:xfrm>
            <a:off x="612775" y="1600200"/>
            <a:ext cx="8153400" cy="4525963"/>
          </a:xfrm>
        </p:spPr>
        <p:txBody>
          <a:bodyPr/>
          <a:lstStyle/>
          <a:p>
            <a:pPr eaLnBrk="1" hangingPunct="1">
              <a:lnSpc>
                <a:spcPct val="90000"/>
              </a:lnSpc>
            </a:pPr>
            <a:r>
              <a:rPr lang="en-US" sz="2500" dirty="0" smtClean="0">
                <a:latin typeface="Century" pitchFamily="18" charset="0"/>
              </a:rPr>
              <a:t>UDL is defined as “a scientifically valid framework for guiding educational practice that (a) provokes flexibility in the ways information is presented, in the ways students respond or demonstrate knowledge and skills, and in the ways students are engaged; and (b) reduces barriers in instruction, provides appropriate accommodations, supports, and challenges, and maintains high achievement expectations for all students, including students with disabilities and students who are limited English proficient.” by Higher Education Opportunity Act (PL 110-315)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457200" y="1981200"/>
            <a:ext cx="8229600" cy="4525963"/>
          </a:xfrm>
        </p:spPr>
        <p:txBody>
          <a:bodyPr>
            <a:normAutofit lnSpcReduction="10000"/>
          </a:bodyPr>
          <a:lstStyle/>
          <a:p>
            <a:pPr eaLnBrk="1" hangingPunct="1">
              <a:buFontTx/>
              <a:buNone/>
              <a:defRPr/>
            </a:pPr>
            <a:r>
              <a:rPr lang="en-US" sz="4400" b="1" dirty="0" smtClean="0">
                <a:solidFill>
                  <a:schemeClr val="accent1">
                    <a:lumMod val="75000"/>
                  </a:schemeClr>
                </a:solidFill>
                <a:effectLst>
                  <a:outerShdw blurRad="38100" dist="38100" dir="2700000" algn="tl">
                    <a:srgbClr val="000000"/>
                  </a:outerShdw>
                </a:effectLst>
              </a:rPr>
              <a:t>Audiences have -</a:t>
            </a:r>
          </a:p>
          <a:p>
            <a:pPr eaLnBrk="1" hangingPunct="1">
              <a:defRPr/>
            </a:pPr>
            <a:r>
              <a:rPr lang="en-US" sz="4400" b="1" dirty="0" smtClean="0">
                <a:solidFill>
                  <a:schemeClr val="accent1">
                    <a:lumMod val="75000"/>
                  </a:schemeClr>
                </a:solidFill>
                <a:effectLst>
                  <a:outerShdw blurRad="38100" dist="38100" dir="2700000" algn="tl">
                    <a:srgbClr val="000000"/>
                  </a:outerShdw>
                </a:effectLst>
              </a:rPr>
              <a:t>A variety of cultural, ethnic and racial  backgrounds</a:t>
            </a:r>
          </a:p>
          <a:p>
            <a:pPr eaLnBrk="1" hangingPunct="1">
              <a:defRPr/>
            </a:pPr>
            <a:r>
              <a:rPr lang="en-US" sz="4400" b="1" dirty="0" smtClean="0">
                <a:solidFill>
                  <a:schemeClr val="accent1">
                    <a:lumMod val="75000"/>
                  </a:schemeClr>
                </a:solidFill>
                <a:effectLst>
                  <a:outerShdw blurRad="38100" dist="38100" dir="2700000" algn="tl">
                    <a:srgbClr val="000000"/>
                  </a:outerShdw>
                </a:effectLst>
              </a:rPr>
              <a:t>Distinct learning styles</a:t>
            </a:r>
          </a:p>
          <a:p>
            <a:pPr eaLnBrk="1" hangingPunct="1">
              <a:defRPr/>
            </a:pPr>
            <a:r>
              <a:rPr lang="en-US" sz="4400" b="1" dirty="0" smtClean="0">
                <a:solidFill>
                  <a:schemeClr val="accent1">
                    <a:lumMod val="75000"/>
                  </a:schemeClr>
                </a:solidFill>
                <a:effectLst>
                  <a:outerShdw blurRad="38100" dist="38100" dir="2700000" algn="tl">
                    <a:srgbClr val="000000"/>
                  </a:outerShdw>
                </a:effectLst>
              </a:rPr>
              <a:t>Different primary languages</a:t>
            </a:r>
          </a:p>
          <a:p>
            <a:pPr eaLnBrk="1" hangingPunct="1">
              <a:defRPr/>
            </a:pPr>
            <a:r>
              <a:rPr lang="en-US" sz="4400" b="1" dirty="0" smtClean="0">
                <a:solidFill>
                  <a:schemeClr val="accent1">
                    <a:lumMod val="75000"/>
                  </a:schemeClr>
                </a:solidFill>
                <a:effectLst>
                  <a:outerShdw blurRad="38100" dist="38100" dir="2700000" algn="tl">
                    <a:srgbClr val="000000"/>
                  </a:outerShdw>
                </a:effectLst>
              </a:rPr>
              <a:t>Different abilities</a:t>
            </a:r>
          </a:p>
          <a:p>
            <a:pPr eaLnBrk="1" hangingPunct="1">
              <a:defRPr/>
            </a:pPr>
            <a:endParaRPr lang="en-US" sz="4400" b="1" dirty="0" smtClean="0">
              <a:solidFill>
                <a:srgbClr val="FFFF66"/>
              </a:solidFill>
              <a:effectLst>
                <a:outerShdw blurRad="38100" dist="38100" dir="2700000" algn="tl">
                  <a:srgbClr val="000000"/>
                </a:outerShdw>
              </a:effectLst>
            </a:endParaRPr>
          </a:p>
        </p:txBody>
      </p:sp>
      <p:sp>
        <p:nvSpPr>
          <p:cNvPr id="9219" name="Rectangle 3"/>
          <p:cNvSpPr>
            <a:spLocks noGrp="1" noChangeArrowheads="1"/>
          </p:cNvSpPr>
          <p:nvPr>
            <p:ph type="title"/>
          </p:nvPr>
        </p:nvSpPr>
        <p:spPr>
          <a:xfrm>
            <a:off x="228600" y="304800"/>
            <a:ext cx="8686800" cy="1173163"/>
          </a:xfrm>
        </p:spPr>
        <p:txBody>
          <a:bodyPr>
            <a:normAutofit fontScale="90000"/>
          </a:bodyPr>
          <a:lstStyle/>
          <a:p>
            <a:pPr eaLnBrk="1" hangingPunct="1">
              <a:defRPr/>
            </a:pPr>
            <a:r>
              <a:rPr lang="en-US" b="1" dirty="0" smtClean="0">
                <a:solidFill>
                  <a:srgbClr val="00B050"/>
                </a:solidFill>
                <a:effectLst>
                  <a:outerShdw blurRad="38100" dist="38100" dir="2700000" algn="tl">
                    <a:srgbClr val="000000"/>
                  </a:outerShdw>
                </a:effectLst>
              </a:rPr>
              <a:t>WHY USE </a:t>
            </a:r>
            <a:br>
              <a:rPr lang="en-US" b="1" dirty="0" smtClean="0">
                <a:solidFill>
                  <a:srgbClr val="00B050"/>
                </a:solidFill>
                <a:effectLst>
                  <a:outerShdw blurRad="38100" dist="38100" dir="2700000" algn="tl">
                    <a:srgbClr val="000000"/>
                  </a:outerShdw>
                </a:effectLst>
              </a:rPr>
            </a:br>
            <a:r>
              <a:rPr lang="en-US" b="1" dirty="0" smtClean="0">
                <a:solidFill>
                  <a:srgbClr val="00B050"/>
                </a:solidFill>
                <a:effectLst>
                  <a:outerShdw blurRad="38100" dist="38100" dir="2700000" algn="tl">
                    <a:srgbClr val="000000"/>
                  </a:outerShdw>
                </a:effectLst>
              </a:rPr>
              <a:t>UNIVERAL DESIGN</a:t>
            </a:r>
            <a:r>
              <a:rPr lang="en-US" b="1" dirty="0" smtClean="0">
                <a:solidFill>
                  <a:schemeClr val="bg1"/>
                </a:solidFill>
                <a:effectLst>
                  <a:outerShdw blurRad="38100" dist="38100" dir="2700000" algn="tl">
                    <a:srgbClr val="000000"/>
                  </a:outerShdw>
                </a:effectLst>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student is not the problem!</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Barriers in the curriculum are causing the</a:t>
            </a:r>
          </a:p>
          <a:p>
            <a:pPr>
              <a:buNone/>
            </a:pPr>
            <a:r>
              <a:rPr lang="en-US" dirty="0" smtClean="0"/>
              <a:t>	learning issues.</a:t>
            </a:r>
          </a:p>
          <a:p>
            <a:pPr>
              <a:buNone/>
            </a:pPr>
            <a:endParaRPr lang="en-US" dirty="0" smtClean="0"/>
          </a:p>
          <a:p>
            <a:r>
              <a:rPr lang="en-US" dirty="0" smtClean="0"/>
              <a:t>“When you plant lettuce, if it does not</a:t>
            </a:r>
          </a:p>
          <a:p>
            <a:pPr>
              <a:buNone/>
            </a:pPr>
            <a:r>
              <a:rPr lang="en-US" dirty="0" smtClean="0"/>
              <a:t>	grow well, you don't blame the lettuce.</a:t>
            </a:r>
          </a:p>
          <a:p>
            <a:pPr>
              <a:buNone/>
            </a:pPr>
            <a:r>
              <a:rPr lang="en-US" dirty="0" smtClean="0"/>
              <a:t>	You look into the reasons it is not doing</a:t>
            </a:r>
          </a:p>
          <a:p>
            <a:pPr>
              <a:buNone/>
            </a:pPr>
            <a:r>
              <a:rPr lang="en-US" dirty="0" smtClean="0"/>
              <a:t>	well. It may need fertilizer, or more</a:t>
            </a:r>
          </a:p>
          <a:p>
            <a:pPr>
              <a:buNone/>
            </a:pPr>
            <a:r>
              <a:rPr lang="en-US" dirty="0" smtClean="0"/>
              <a:t>	water, or less sun. You never blame the</a:t>
            </a:r>
          </a:p>
          <a:p>
            <a:pPr>
              <a:buNone/>
            </a:pPr>
            <a:r>
              <a:rPr lang="en-US" dirty="0" smtClean="0"/>
              <a:t>	lettuce…”</a:t>
            </a:r>
          </a:p>
          <a:p>
            <a:pPr>
              <a:buNone/>
            </a:pPr>
            <a:r>
              <a:rPr lang="en-US" dirty="0" smtClean="0"/>
              <a:t>					~Thich Nhat Hahn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en-US" dirty="0" smtClean="0">
                <a:latin typeface="Perpetua" pitchFamily="18" charset="0"/>
              </a:rPr>
              <a:t>Universal Design for Learning</a:t>
            </a:r>
          </a:p>
        </p:txBody>
      </p:sp>
      <p:sp>
        <p:nvSpPr>
          <p:cNvPr id="9219" name="Rectangle 3"/>
          <p:cNvSpPr>
            <a:spLocks noGrp="1" noChangeArrowheads="1"/>
          </p:cNvSpPr>
          <p:nvPr>
            <p:ph type="body" idx="1"/>
          </p:nvPr>
        </p:nvSpPr>
        <p:spPr/>
        <p:txBody>
          <a:bodyPr/>
          <a:lstStyle/>
          <a:p>
            <a:pPr marL="609600" indent="-609600" eaLnBrk="1" hangingPunct="1">
              <a:buClr>
                <a:schemeClr val="tx1"/>
              </a:buClr>
              <a:buNone/>
            </a:pPr>
            <a:r>
              <a:rPr lang="en-US" dirty="0" smtClean="0">
                <a:latin typeface="Perpetua" pitchFamily="18" charset="0"/>
              </a:rPr>
              <a:t>	UDL leads us to make adjustments for learner differences for </a:t>
            </a:r>
            <a:r>
              <a:rPr lang="en-US" b="1" u="sng" dirty="0" smtClean="0">
                <a:latin typeface="Perpetua" pitchFamily="18" charset="0"/>
              </a:rPr>
              <a:t>all</a:t>
            </a:r>
            <a:r>
              <a:rPr lang="en-US" dirty="0" smtClean="0">
                <a:latin typeface="Perpetua" pitchFamily="18" charset="0"/>
              </a:rPr>
              <a:t> students, </a:t>
            </a:r>
          </a:p>
          <a:p>
            <a:pPr marL="609600" indent="-609600" eaLnBrk="1" hangingPunct="1">
              <a:buClr>
                <a:schemeClr val="tx1"/>
              </a:buClr>
              <a:buFont typeface="Monotype Sorts"/>
              <a:buAutoNum type="arabicPeriod" startAt="2"/>
            </a:pPr>
            <a:endParaRPr lang="en-US" dirty="0" smtClean="0">
              <a:latin typeface="Perpetua" pitchFamily="18" charset="0"/>
            </a:endParaRPr>
          </a:p>
          <a:p>
            <a:pPr marL="609600" indent="-609600" eaLnBrk="1" hangingPunct="1">
              <a:buFont typeface="Monotype Sorts"/>
              <a:buNone/>
            </a:pPr>
            <a:r>
              <a:rPr lang="en-US" dirty="0" smtClean="0">
                <a:latin typeface="Perpetua" pitchFamily="18" charset="0"/>
              </a:rPr>
              <a:t>	</a:t>
            </a:r>
            <a:r>
              <a:rPr lang="en-US" sz="4300" b="1" i="1" dirty="0" smtClean="0">
                <a:latin typeface="Perpetua" pitchFamily="18" charset="0"/>
              </a:rPr>
              <a:t>not just those with disabilities.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4000" dirty="0" smtClean="0">
                <a:latin typeface="Perpetua" pitchFamily="18" charset="0"/>
              </a:rPr>
              <a:t>The Three Networks and UDL principles</a:t>
            </a:r>
          </a:p>
        </p:txBody>
      </p:sp>
      <p:sp>
        <p:nvSpPr>
          <p:cNvPr id="12291" name="Rectangle 3"/>
          <p:cNvSpPr>
            <a:spLocks noGrp="1" noChangeArrowheads="1"/>
          </p:cNvSpPr>
          <p:nvPr>
            <p:ph type="body" idx="1"/>
          </p:nvPr>
        </p:nvSpPr>
        <p:spPr>
          <a:xfrm>
            <a:off x="381000" y="1676400"/>
            <a:ext cx="8229600" cy="4572000"/>
          </a:xfrm>
        </p:spPr>
        <p:txBody>
          <a:bodyPr/>
          <a:lstStyle/>
          <a:p>
            <a:pPr eaLnBrk="1" hangingPunct="1">
              <a:lnSpc>
                <a:spcPct val="50000"/>
              </a:lnSpc>
              <a:spcBef>
                <a:spcPct val="50000"/>
              </a:spcBef>
              <a:spcAft>
                <a:spcPct val="45000"/>
              </a:spcAft>
            </a:pPr>
            <a:r>
              <a:rPr lang="en-US" sz="2400" b="1" dirty="0" smtClean="0">
                <a:latin typeface="Perpetua" pitchFamily="18" charset="0"/>
              </a:rPr>
              <a:t>Recognition – Representation</a:t>
            </a:r>
          </a:p>
          <a:p>
            <a:pPr lvl="1" eaLnBrk="1" hangingPunct="1">
              <a:lnSpc>
                <a:spcPct val="50000"/>
              </a:lnSpc>
              <a:spcBef>
                <a:spcPct val="50000"/>
              </a:spcBef>
              <a:spcAft>
                <a:spcPct val="45000"/>
              </a:spcAft>
            </a:pPr>
            <a:r>
              <a:rPr lang="en-US" sz="2400" dirty="0" smtClean="0">
                <a:latin typeface="Perpetua" pitchFamily="18" charset="0"/>
              </a:rPr>
              <a:t>The What of learning</a:t>
            </a:r>
          </a:p>
          <a:p>
            <a:pPr lvl="1" eaLnBrk="1" hangingPunct="1">
              <a:lnSpc>
                <a:spcPct val="50000"/>
              </a:lnSpc>
              <a:spcBef>
                <a:spcPct val="50000"/>
              </a:spcBef>
              <a:spcAft>
                <a:spcPct val="45000"/>
              </a:spcAft>
            </a:pPr>
            <a:r>
              <a:rPr lang="en-US" sz="2400" dirty="0" smtClean="0">
                <a:latin typeface="Perpetua" pitchFamily="18" charset="0"/>
              </a:rPr>
              <a:t>multiple means of representation</a:t>
            </a:r>
          </a:p>
          <a:p>
            <a:pPr eaLnBrk="1" hangingPunct="1">
              <a:lnSpc>
                <a:spcPct val="50000"/>
              </a:lnSpc>
              <a:spcBef>
                <a:spcPct val="50000"/>
              </a:spcBef>
              <a:spcAft>
                <a:spcPct val="45000"/>
              </a:spcAft>
            </a:pPr>
            <a:r>
              <a:rPr lang="en-US" sz="2400" b="1" dirty="0" smtClean="0">
                <a:latin typeface="Perpetua" pitchFamily="18" charset="0"/>
              </a:rPr>
              <a:t>Strategic- Action &amp; Expression</a:t>
            </a:r>
          </a:p>
          <a:p>
            <a:pPr lvl="1" eaLnBrk="1" hangingPunct="1">
              <a:lnSpc>
                <a:spcPct val="50000"/>
              </a:lnSpc>
              <a:spcBef>
                <a:spcPct val="50000"/>
              </a:spcBef>
              <a:spcAft>
                <a:spcPct val="45000"/>
              </a:spcAft>
            </a:pPr>
            <a:r>
              <a:rPr lang="en-US" sz="2400" dirty="0" smtClean="0">
                <a:latin typeface="Perpetua" pitchFamily="18" charset="0"/>
              </a:rPr>
              <a:t>The How of learning</a:t>
            </a:r>
          </a:p>
          <a:p>
            <a:pPr lvl="1" eaLnBrk="1" hangingPunct="1">
              <a:lnSpc>
                <a:spcPct val="50000"/>
              </a:lnSpc>
              <a:spcBef>
                <a:spcPct val="50000"/>
              </a:spcBef>
              <a:spcAft>
                <a:spcPct val="45000"/>
              </a:spcAft>
            </a:pPr>
            <a:r>
              <a:rPr lang="en-US" sz="2400" dirty="0" smtClean="0">
                <a:latin typeface="Perpetua" pitchFamily="18" charset="0"/>
              </a:rPr>
              <a:t>multiple means of expression</a:t>
            </a:r>
          </a:p>
          <a:p>
            <a:pPr eaLnBrk="1" hangingPunct="1">
              <a:lnSpc>
                <a:spcPct val="50000"/>
              </a:lnSpc>
              <a:spcBef>
                <a:spcPct val="50000"/>
              </a:spcBef>
              <a:spcAft>
                <a:spcPct val="45000"/>
              </a:spcAft>
            </a:pPr>
            <a:r>
              <a:rPr lang="en-US" sz="2400" b="1" dirty="0" smtClean="0">
                <a:latin typeface="Perpetua" pitchFamily="18" charset="0"/>
              </a:rPr>
              <a:t>Affective-Engagement/Affective</a:t>
            </a:r>
          </a:p>
          <a:p>
            <a:pPr lvl="1" eaLnBrk="1" hangingPunct="1">
              <a:lnSpc>
                <a:spcPct val="50000"/>
              </a:lnSpc>
              <a:spcBef>
                <a:spcPct val="50000"/>
              </a:spcBef>
              <a:spcAft>
                <a:spcPct val="45000"/>
              </a:spcAft>
            </a:pPr>
            <a:r>
              <a:rPr lang="en-US" sz="2400" dirty="0" smtClean="0">
                <a:latin typeface="Perpetua" pitchFamily="18" charset="0"/>
              </a:rPr>
              <a:t>The Why of learning</a:t>
            </a:r>
          </a:p>
          <a:p>
            <a:pPr lvl="1" eaLnBrk="1" hangingPunct="1">
              <a:lnSpc>
                <a:spcPct val="50000"/>
              </a:lnSpc>
              <a:spcBef>
                <a:spcPct val="50000"/>
              </a:spcBef>
              <a:spcAft>
                <a:spcPct val="45000"/>
              </a:spcAft>
            </a:pPr>
            <a:r>
              <a:rPr lang="en-US" sz="2400" dirty="0" smtClean="0">
                <a:latin typeface="Perpetua" pitchFamily="18" charset="0"/>
              </a:rPr>
              <a:t> multiple means of engagement</a:t>
            </a:r>
          </a:p>
        </p:txBody>
      </p:sp>
      <p:pic>
        <p:nvPicPr>
          <p:cNvPr id="12292" name="Picture 10" descr="Drawing of limbic system of brain."/>
          <p:cNvPicPr>
            <a:picLocks noChangeAspect="1" noChangeArrowheads="1"/>
          </p:cNvPicPr>
          <p:nvPr/>
        </p:nvPicPr>
        <p:blipFill>
          <a:blip r:embed="rId2" cstate="print"/>
          <a:srcRect/>
          <a:stretch>
            <a:fillRect/>
          </a:stretch>
        </p:blipFill>
        <p:spPr bwMode="auto">
          <a:xfrm>
            <a:off x="5389563" y="4800600"/>
            <a:ext cx="2892425" cy="1670050"/>
          </a:xfrm>
          <a:prstGeom prst="rect">
            <a:avLst/>
          </a:prstGeom>
          <a:noFill/>
          <a:ln w="9525">
            <a:noFill/>
            <a:miter lim="800000"/>
            <a:headEnd/>
            <a:tailEnd/>
          </a:ln>
        </p:spPr>
      </p:pic>
      <p:pic>
        <p:nvPicPr>
          <p:cNvPr id="12293" name="Picture 8" descr="Schematic drawing of the brain showing the regions responsible for strategy."/>
          <p:cNvPicPr>
            <a:picLocks noChangeAspect="1" noChangeArrowheads="1"/>
          </p:cNvPicPr>
          <p:nvPr/>
        </p:nvPicPr>
        <p:blipFill>
          <a:blip r:embed="rId3" cstate="print"/>
          <a:srcRect/>
          <a:stretch>
            <a:fillRect/>
          </a:stretch>
        </p:blipFill>
        <p:spPr bwMode="auto">
          <a:xfrm>
            <a:off x="5740400" y="3124200"/>
            <a:ext cx="2413000" cy="1822450"/>
          </a:xfrm>
          <a:prstGeom prst="rect">
            <a:avLst/>
          </a:prstGeom>
          <a:noFill/>
          <a:ln w="9525">
            <a:noFill/>
            <a:miter lim="800000"/>
            <a:headEnd/>
            <a:tailEnd/>
          </a:ln>
        </p:spPr>
      </p:pic>
      <p:pic>
        <p:nvPicPr>
          <p:cNvPr id="12294" name="Picture 6" descr="Schematic drawing of the brain, highlighting the recognition region."/>
          <p:cNvPicPr>
            <a:picLocks noChangeAspect="1" noChangeArrowheads="1"/>
          </p:cNvPicPr>
          <p:nvPr/>
        </p:nvPicPr>
        <p:blipFill>
          <a:blip r:embed="rId4" cstate="print"/>
          <a:srcRect/>
          <a:stretch>
            <a:fillRect/>
          </a:stretch>
        </p:blipFill>
        <p:spPr bwMode="auto">
          <a:xfrm>
            <a:off x="5791200" y="1360488"/>
            <a:ext cx="2209800" cy="18303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ontent Placeholder 3" descr="venn.png"/>
          <p:cNvPicPr>
            <a:picLocks noGrp="1" noChangeAspect="1"/>
          </p:cNvPicPr>
          <p:nvPr>
            <p:ph type="body" idx="4294967295"/>
          </p:nvPr>
        </p:nvPicPr>
        <p:blipFill>
          <a:blip r:embed="rId2" cstate="print"/>
          <a:srcRect/>
          <a:stretch>
            <a:fillRect/>
          </a:stretch>
        </p:blipFill>
        <p:spPr>
          <a:xfrm>
            <a:off x="2133600" y="381000"/>
            <a:ext cx="4953000" cy="4291013"/>
          </a:xfrm>
          <a:noFill/>
        </p:spPr>
      </p:pic>
      <p:pic>
        <p:nvPicPr>
          <p:cNvPr id="13315" name="Title 1"/>
          <p:cNvPicPr>
            <a:picLocks noChangeArrowheads="1"/>
          </p:cNvPicPr>
          <p:nvPr/>
        </p:nvPicPr>
        <p:blipFill>
          <a:blip r:embed="rId3" cstate="print"/>
          <a:srcRect/>
          <a:stretch>
            <a:fillRect/>
          </a:stretch>
        </p:blipFill>
        <p:spPr bwMode="auto">
          <a:xfrm>
            <a:off x="304800" y="4572000"/>
            <a:ext cx="8540750" cy="17684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TotalTime>
  <Words>1166</Words>
  <Application>Microsoft Office PowerPoint</Application>
  <PresentationFormat>On-screen Show (4:3)</PresentationFormat>
  <Paragraphs>149</Paragraphs>
  <Slides>18</Slides>
  <Notes>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UDL…What the heck? </vt:lpstr>
      <vt:lpstr>UDL Universal Design for Learning</vt:lpstr>
      <vt:lpstr>Slide 3</vt:lpstr>
      <vt:lpstr>What is UDL? </vt:lpstr>
      <vt:lpstr>WHY USE  UNIVERAL DESIGN?</vt:lpstr>
      <vt:lpstr>The student is not the problem! </vt:lpstr>
      <vt:lpstr>Universal Design for Learning</vt:lpstr>
      <vt:lpstr>The Three Networks and UDL principles</vt:lpstr>
      <vt:lpstr>Slide 9</vt:lpstr>
      <vt:lpstr>Slide 10</vt:lpstr>
      <vt:lpstr>simmonsatshowcase.wikispaces.com</vt:lpstr>
      <vt:lpstr>Multiple Means of Representation</vt:lpstr>
      <vt:lpstr>Multiple Means of Expression</vt:lpstr>
      <vt:lpstr>Multiple Means of Engagement</vt:lpstr>
      <vt:lpstr>What does a UDL Classroom Look like?</vt:lpstr>
      <vt:lpstr>Four Types of Activities</vt:lpstr>
      <vt:lpstr>What about Math?</vt:lpstr>
      <vt:lpstr>Bibliography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UDL…What the heck?</dc:title>
  <dc:creator>Owner</dc:creator>
  <cp:lastModifiedBy>Owner</cp:lastModifiedBy>
  <cp:revision>87</cp:revision>
  <dcterms:created xsi:type="dcterms:W3CDTF">2011-10-15T17:46:41Z</dcterms:created>
  <dcterms:modified xsi:type="dcterms:W3CDTF">2014-04-18T21:45:22Z</dcterms:modified>
</cp:coreProperties>
</file>